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2" r:id="rId13"/>
    <p:sldId id="273" r:id="rId14"/>
    <p:sldId id="271" r:id="rId15"/>
    <p:sldId id="264" r:id="rId16"/>
    <p:sldId id="270"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830" y="7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Hello, my name is Binaya Rimal. I work at Green Pace. I have been asked to present the Green Pace Security Policy Guide and provide implementation guidelines and future maintenance recommendations.</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gn="l">
              <a:lnSpc>
                <a:spcPct val="107000"/>
              </a:lnSpc>
              <a:spcAft>
                <a:spcPts val="800"/>
              </a:spcAft>
              <a:buNone/>
            </a:pPr>
            <a:r>
              <a:rPr lang="en-US" sz="1800" dirty="0">
                <a:effectLst/>
                <a:latin typeface="Calibri" panose="020F0502020204030204" pitchFamily="34" charset="0"/>
                <a:ea typeface="Calibri" panose="020F0502020204030204" pitchFamily="34" charset="0"/>
              </a:rPr>
              <a:t>Negative Test: </a:t>
            </a:r>
            <a:r>
              <a:rPr lang="en-US" sz="1800" dirty="0" err="1">
                <a:effectLst/>
                <a:latin typeface="Calibri" panose="020F0502020204030204" pitchFamily="34" charset="0"/>
                <a:ea typeface="Calibri" panose="020F0502020204030204" pitchFamily="34" charset="0"/>
              </a:rPr>
              <a:t>AtThrowsOutOfRange</a:t>
            </a:r>
            <a:endParaRPr lang="en-US" sz="1800" dirty="0">
              <a:effectLst/>
              <a:latin typeface="Calibri" panose="020F0502020204030204" pitchFamily="34" charset="0"/>
              <a:ea typeface="Calibri" panose="020F0502020204030204" pitchFamily="34" charset="0"/>
            </a:endParaRPr>
          </a:p>
          <a:p>
            <a:pPr marL="0" marR="0" algn="l">
              <a:lnSpc>
                <a:spcPct val="107000"/>
              </a:lnSpc>
              <a:spcAft>
                <a:spcPts val="800"/>
              </a:spcAft>
            </a:pPr>
            <a:r>
              <a:rPr lang="en-US" sz="1800" dirty="0">
                <a:effectLst/>
                <a:latin typeface="Calibri" panose="020F0502020204030204" pitchFamily="34" charset="0"/>
                <a:ea typeface="Calibri" panose="020F0502020204030204" pitchFamily="34" charset="0"/>
              </a:rPr>
              <a:t>Tests that calling at() with an out-of-bounds index throws an std::</a:t>
            </a:r>
            <a:r>
              <a:rPr lang="en-US" sz="1800" dirty="0" err="1">
                <a:effectLst/>
                <a:latin typeface="Calibri" panose="020F0502020204030204" pitchFamily="34" charset="0"/>
                <a:ea typeface="Calibri" panose="020F0502020204030204" pitchFamily="34" charset="0"/>
              </a:rPr>
              <a:t>out_of_range</a:t>
            </a:r>
            <a:r>
              <a:rPr lang="en-US" sz="1800" dirty="0">
                <a:effectLst/>
                <a:latin typeface="Calibri" panose="020F0502020204030204" pitchFamily="34" charset="0"/>
                <a:ea typeface="Calibri" panose="020F0502020204030204" pitchFamily="34" charset="0"/>
              </a:rPr>
              <a:t> exception.</a:t>
            </a:r>
          </a:p>
          <a:p>
            <a:endParaRPr lang="en-US" dirty="0"/>
          </a:p>
        </p:txBody>
      </p:sp>
    </p:spTree>
    <p:extLst>
      <p:ext uri="{BB962C8B-B14F-4D97-AF65-F5344CB8AC3E}">
        <p14:creationId xmlns:p14="http://schemas.microsoft.com/office/powerpoint/2010/main" val="3455972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Negative Test: </a:t>
            </a:r>
            <a:r>
              <a:rPr lang="en-US" sz="1800" dirty="0" err="1">
                <a:effectLst/>
                <a:latin typeface="Calibri" panose="020F0502020204030204" pitchFamily="34" charset="0"/>
                <a:ea typeface="Calibri" panose="020F0502020204030204" pitchFamily="34" charset="0"/>
              </a:rPr>
              <a:t>ResizeWithInvalidNumber</a:t>
            </a:r>
            <a:endParaRPr lang="en-US" sz="1800" dirty="0">
              <a:effectLst/>
              <a:latin typeface="Calibri" panose="020F0502020204030204" pitchFamily="34" charset="0"/>
              <a:ea typeface="Calibri" panose="020F0502020204030204" pitchFamily="34" charset="0"/>
            </a:endParaRP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Tests if resizing with a negative number throws an error.</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endParaRPr lang="en-US" dirty="0"/>
          </a:p>
        </p:txBody>
      </p:sp>
    </p:spTree>
    <p:extLst>
      <p:ext uri="{BB962C8B-B14F-4D97-AF65-F5344CB8AC3E}">
        <p14:creationId xmlns:p14="http://schemas.microsoft.com/office/powerpoint/2010/main" val="3252114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is a workflow methodology that integrates security practices into every phase of the software development lifecycle, ensuring that security is considered from the initial design stages through development, deployment, and maintenance.</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There are many tools that help with automation in a </a:t>
            </a:r>
            <a:r>
              <a:rPr lang="en-US" sz="1800" dirty="0" err="1">
                <a:effectLst/>
                <a:latin typeface="Calibri" panose="020F0502020204030204" pitchFamily="34" charset="0"/>
                <a:ea typeface="Calibri" panose="020F0502020204030204" pitchFamily="34" charset="0"/>
              </a:rPr>
              <a:t>DevSecOp</a:t>
            </a:r>
            <a:r>
              <a:rPr lang="en-US" sz="1800" dirty="0">
                <a:effectLst/>
                <a:latin typeface="Calibri" panose="020F0502020204030204" pitchFamily="34" charset="0"/>
                <a:ea typeface="Calibri" panose="020F0502020204030204" pitchFamily="34" charset="0"/>
              </a:rPr>
              <a:t> pipeline, here are some popular ones:</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gn="l">
              <a:lnSpc>
                <a:spcPct val="107000"/>
              </a:lnSpc>
              <a:spcAft>
                <a:spcPts val="800"/>
              </a:spcAft>
              <a:buNone/>
            </a:pPr>
            <a:r>
              <a:rPr lang="en-US" sz="1800" dirty="0">
                <a:effectLst/>
                <a:latin typeface="Calibri" panose="020F0502020204030204" pitchFamily="34" charset="0"/>
                <a:ea typeface="Calibri" panose="020F0502020204030204" pitchFamily="34" charset="0"/>
              </a:rPr>
              <a:t>When it comes to risk, we recommend acting as quickly as possible.</a:t>
            </a:r>
          </a:p>
          <a:p>
            <a:pPr marL="0" marR="0" algn="l">
              <a:lnSpc>
                <a:spcPct val="107000"/>
              </a:lnSpc>
              <a:spcAft>
                <a:spcPts val="800"/>
              </a:spcAft>
            </a:pPr>
            <a:r>
              <a:rPr lang="en-US" sz="1800" dirty="0">
                <a:effectLst/>
                <a:latin typeface="Calibri" panose="020F0502020204030204" pitchFamily="34" charset="0"/>
                <a:ea typeface="Calibri" panose="020F0502020204030204" pitchFamily="34" charset="0"/>
              </a:rPr>
              <a:t>The longer it takes to detect and mitigate vulnerabilities, the more time attackers have to exploit them. Delayed action increases the spread of unauthorized access and the overall damage done to systems, data, and reputation.</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policies do not include everything, here are some further recommendations:</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To conclude I would highly advocate for these two policies:</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Our Security Policy serves as a framework and guiding documents to protect Green Pace’s assets from potential cyber threats. Cyberattacks target and exploit vulnerabilities across different areas of a system to gain unauthorized access and cause harm.</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We implement a multi-layer security system to cover a wide range of risks. In this presentation, I will talk about some core policies that create a robust security system, which include:</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10 Coding Principles</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10 Coding Standards</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Encryption Policy</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Tripple A</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Encryption Policies</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Here is the Threat Matrix, which outlines the likelihood or unlikelihood of security threats associated with each coding standard. It also highlights the priority level for addressing each one, helping us focus on the most critical vulnerabilities first.</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Issues that fall under high likelihood and high priority should be given the highest importance during security triage and resolution.</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Here are our coding Principles with a brief description:</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Validate Input Data</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Always validate untrusted input to prevent vulnerabilities like injection and buffer overflows.</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Heed Compiler Warnings</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Use the highest compiler warnings and analysis tools to catch potential flaws early.</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Architect and Design for Security Policies</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Integrate security features like encryption and authentication into the system design phase.</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Keep It Simple</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Simpler designs reduce the chance of errors and are easier to secure.</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Default Deny</a:t>
            </a:r>
            <a:br>
              <a:rPr lang="en-US" sz="1800" dirty="0">
                <a:effectLst/>
                <a:latin typeface="Calibri" panose="020F0502020204030204" pitchFamily="34" charset="0"/>
                <a:ea typeface="Calibri" panose="020F0502020204030204" pitchFamily="34" charset="0"/>
              </a:rPr>
            </a:br>
            <a:r>
              <a:rPr lang="en-US" sz="1800" dirty="0" err="1">
                <a:effectLst/>
                <a:latin typeface="Calibri" panose="020F0502020204030204" pitchFamily="34" charset="0"/>
                <a:ea typeface="Calibri" panose="020F0502020204030204" pitchFamily="34" charset="0"/>
              </a:rPr>
              <a:t>Deny</a:t>
            </a:r>
            <a:r>
              <a:rPr lang="en-US" sz="1800" dirty="0">
                <a:effectLst/>
                <a:latin typeface="Calibri" panose="020F0502020204030204" pitchFamily="34" charset="0"/>
                <a:ea typeface="Calibri" panose="020F0502020204030204" pitchFamily="34" charset="0"/>
              </a:rPr>
              <a:t> access by default and only grant it when explicitly authorized.</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Least Privilege</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Give users and processes the minimum access needed to perform their tasks.</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Sanitize Data Sent to Other Systems</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Clean all outbound data to prevent injection and misuse by downstream systems.</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Defense in Depth</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Layer multiple security controls so one can back up another if it fails.</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Effective Quality Assurance</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Use testing and reviews to catch vulnerabilities before deployment.</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Secure Coding Standards</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Follow language-specific secure coding practices to reduce known risks.</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The policies are created and ranked based on the C++ official coding guidelines.</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These are our 10 </a:t>
            </a:r>
            <a:r>
              <a:rPr lang="en-US" sz="1800" dirty="0" err="1">
                <a:effectLst/>
                <a:latin typeface="Calibri" panose="020F0502020204030204" pitchFamily="34" charset="0"/>
                <a:ea typeface="Calibri" panose="020F0502020204030204" pitchFamily="34" charset="0"/>
              </a:rPr>
              <a:t>codeing</a:t>
            </a:r>
            <a:r>
              <a:rPr lang="en-US" sz="1800" dirty="0">
                <a:effectLst/>
                <a:latin typeface="Calibri" panose="020F0502020204030204" pitchFamily="34" charset="0"/>
                <a:ea typeface="Calibri" panose="020F0502020204030204" pitchFamily="34" charset="0"/>
              </a:rPr>
              <a:t> standard:</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Data Type</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Use appropriate data types to ensure safe storage, interpretation, and operation on variables.</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Data Value</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Always validate that data values fall within expected and secure ranges before use.</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String Correctness</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Handle strings carefully to avoid buffer overflows and injection vulnerabilities.</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SQL Injections</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Prevent SQL injection by using parameterized queries and proper input sanitization.</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Memory Protection</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Manage memory securely to prevent leaks, corruption, and unauthorized access.</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Assertions</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Use assertions to catch programming errors during development—not in production code.</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Exceptions</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Handle exceptions properly to avoid exposing sensitive information or crashing the system.</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Input/Output</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Validate all I/O operations to ensure data integrity and prevent file-based attacks.</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Overflow</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Guard against integer and buffer overflows by checking limits and using safe functions.</a:t>
            </a:r>
          </a:p>
          <a:p>
            <a:pPr marL="342900" marR="0" lvl="0" indent="-342900">
              <a:lnSpc>
                <a:spcPct val="107000"/>
              </a:lnSpc>
              <a:spcAft>
                <a:spcPts val="800"/>
              </a:spcAft>
              <a:buFont typeface="+mj-lt"/>
              <a:buAutoNum type="arabicPeriod"/>
              <a:tabLst>
                <a:tab pos="457200" algn="l"/>
              </a:tabLst>
            </a:pPr>
            <a:r>
              <a:rPr lang="en-US" sz="1800" b="1" dirty="0">
                <a:effectLst/>
                <a:latin typeface="Calibri" panose="020F0502020204030204" pitchFamily="34" charset="0"/>
                <a:ea typeface="Calibri" panose="020F0502020204030204" pitchFamily="34" charset="0"/>
              </a:rPr>
              <a:t>Object-Oriented Programming</a:t>
            </a: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rPr>
              <a:t>Apply secure OOP practices like encapsulation and input validation to protect class behavior.</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In terms of what is more or less important, we can look at the our Threat Matrix and see which one has the high likelihood ness and which one has the highest priority, for instance that SQL Injection falls into high likelihood and high priority so it will likely be high in importance.</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To protect data, we must encrypt. Encryption is the process of converting information or data into a code that needs to be decoded to be understandable.</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Encryption at rest refers to securing fata when it is stored in a database or a server. Stored data must be encrypted using secure and widely accepted methods such as Advanced Encryption Standard (AES) or Rivest–Shamir–Adleman (RSA) encryption to ensure confidentiality and prevent unauthorized access. </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Encryption in flight refers to the practice of securing data while it is being transmitted between systems, such as between a client and a server. </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Encryption in use refers to the protection of data while it is being processed, such as when it is being accessed, read, updated, etc. </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The Tripple A policy accounts for user access and activity:</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The three A stand for:</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Authentication the process of verifying a user’s identity using credentials such as a username and password, biometrics, or other forms of identification. </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Authorization is the process of determining what actions a user is permitted to perform within a system after their identity has been authenticated.</a:t>
            </a:r>
          </a:p>
          <a:p>
            <a:pPr marL="342900" marR="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Accounting involves monitoring and recording user activity within a system. It captures details such as login times, accessed URLs, IP-based location data, and the services used by each user. </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Unit Test Help Us Detect vulnerabilities and errors in code early in the development process. Here are some example positive and negative Tests:</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Positive Test: </a:t>
            </a:r>
            <a:r>
              <a:rPr lang="en-US" sz="1800" dirty="0" err="1">
                <a:effectLst/>
                <a:latin typeface="Calibri" panose="020F0502020204030204" pitchFamily="34" charset="0"/>
                <a:ea typeface="Calibri" panose="020F0502020204030204" pitchFamily="34" charset="0"/>
              </a:rPr>
              <a:t>ResizeDecreaseCollection</a:t>
            </a:r>
            <a:r>
              <a:rPr lang="en-US" sz="1800" dirty="0">
                <a:effectLst/>
                <a:latin typeface="Calibri" panose="020F0502020204030204" pitchFamily="34" charset="0"/>
                <a:ea typeface="Calibri" panose="020F0502020204030204" pitchFamily="34" charset="0"/>
              </a:rPr>
              <a:t>:</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Tests that resizing a collection of size 10 down to 5 correctly reduces its size.</a:t>
            </a:r>
          </a:p>
          <a:p>
            <a:pPr marL="0" marR="0">
              <a:lnSpc>
                <a:spcPct val="107000"/>
              </a:lnSpc>
              <a:spcAft>
                <a:spcPts val="800"/>
              </a:spcAft>
              <a:buNone/>
            </a:pPr>
            <a:r>
              <a:rPr lang="en-US" sz="1800" dirty="0">
                <a:effectLst/>
                <a:latin typeface="Calibri" panose="020F0502020204030204" pitchFamily="34" charset="0"/>
                <a:ea typeface="Calibri" panose="020F0502020204030204" pitchFamily="34" charset="0"/>
              </a:rPr>
              <a:t> </a:t>
            </a:r>
          </a:p>
          <a:p>
            <a:pPr marL="0" marR="0">
              <a:lnSpc>
                <a:spcPct val="107000"/>
              </a:lnSpc>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gn="l">
              <a:lnSpc>
                <a:spcPct val="107000"/>
              </a:lnSpc>
              <a:spcAft>
                <a:spcPts val="800"/>
              </a:spcAft>
              <a:buNone/>
            </a:pPr>
            <a:r>
              <a:rPr lang="en-US" sz="1800" dirty="0">
                <a:effectLst/>
                <a:latin typeface="Calibri" panose="020F0502020204030204" pitchFamily="34" charset="0"/>
                <a:ea typeface="Calibri" panose="020F0502020204030204" pitchFamily="34" charset="0"/>
              </a:rPr>
              <a:t>Positive Test: </a:t>
            </a:r>
            <a:r>
              <a:rPr lang="en-US" sz="1800" dirty="0" err="1">
                <a:effectLst/>
                <a:latin typeface="Calibri" panose="020F0502020204030204" pitchFamily="34" charset="0"/>
                <a:ea typeface="Calibri" panose="020F0502020204030204" pitchFamily="34" charset="0"/>
              </a:rPr>
              <a:t>ReserveIncreasesCapacityNotSize</a:t>
            </a:r>
            <a:r>
              <a:rPr lang="en-US" sz="1800" dirty="0">
                <a:effectLst/>
                <a:latin typeface="Calibri" panose="020F0502020204030204" pitchFamily="34" charset="0"/>
                <a:ea typeface="Calibri" panose="020F0502020204030204" pitchFamily="34" charset="0"/>
              </a:rPr>
              <a:t> </a:t>
            </a:r>
          </a:p>
          <a:p>
            <a:pPr marL="0" marR="0" algn="l">
              <a:lnSpc>
                <a:spcPct val="107000"/>
              </a:lnSpc>
              <a:spcAft>
                <a:spcPts val="800"/>
              </a:spcAft>
            </a:pPr>
            <a:r>
              <a:rPr lang="en-US" sz="1800" dirty="0">
                <a:effectLst/>
                <a:latin typeface="Calibri" panose="020F0502020204030204" pitchFamily="34" charset="0"/>
                <a:ea typeface="Calibri" panose="020F0502020204030204" pitchFamily="34" charset="0"/>
              </a:rPr>
              <a:t>Tests that reserving more capacity increases capacity() but does not increase size().</a:t>
            </a:r>
          </a:p>
          <a:p>
            <a:endParaRPr lang="en-US" dirty="0"/>
          </a:p>
        </p:txBody>
      </p:sp>
    </p:spTree>
    <p:extLst>
      <p:ext uri="{BB962C8B-B14F-4D97-AF65-F5344CB8AC3E}">
        <p14:creationId xmlns:p14="http://schemas.microsoft.com/office/powerpoint/2010/main" val="559102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www.strongdm.com/blog/encryption-policy" TargetMode="External"/><Relationship Id="rId5" Type="http://schemas.openxmlformats.org/officeDocument/2006/relationships/hyperlink" Target="https://www.strongdm.com/blog/aaa-security" TargetMode="External"/><Relationship Id="rId4" Type="http://schemas.openxmlformats.org/officeDocument/2006/relationships/hyperlink" Target="https://wiki.sei.cmu.edu/confluence/pages/viewpage.action?pageId=88046682"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Binaya Rimal</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9" name="Audio 38">
            <a:hlinkClick r:id="" action="ppaction://media"/>
            <a:extLst>
              <a:ext uri="{FF2B5EF4-FFF2-40B4-BE49-F238E27FC236}">
                <a16:creationId xmlns:a16="http://schemas.microsoft.com/office/drawing/2014/main" id="{0E683CBD-5506-B0E4-6DA5-373A371F029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921"/>
    </mc:Choice>
    <mc:Fallback>
      <p:transition spd="slow" advTm="13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1D96-7A53-63D2-1554-AFC92006B2BF}"/>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22395C8B-D6CE-81D6-E8ED-7FF3C1ABC1C6}"/>
              </a:ext>
            </a:extLst>
          </p:cNvPr>
          <p:cNvSpPr>
            <a:spLocks noGrp="1"/>
          </p:cNvSpPr>
          <p:nvPr>
            <p:ph type="body" idx="1"/>
          </p:nvPr>
        </p:nvSpPr>
        <p:spPr/>
        <p:txBody>
          <a:bodyPr/>
          <a:lstStyle/>
          <a:p>
            <a:r>
              <a:rPr lang="en-US" dirty="0"/>
              <a:t>Negative Test: </a:t>
            </a:r>
            <a:r>
              <a:rPr lang="en-US" dirty="0" err="1"/>
              <a:t>AtThrowsOutOfRange</a:t>
            </a:r>
            <a:endParaRPr lang="en-US" dirty="0"/>
          </a:p>
          <a:p>
            <a:pPr marL="114300" indent="0">
              <a:buNone/>
            </a:pPr>
            <a:r>
              <a:rPr lang="en-US" sz="1800" dirty="0">
                <a:effectLst/>
                <a:latin typeface="Aptos" panose="020B0004020202020204" pitchFamily="34" charset="0"/>
                <a:ea typeface="Aptos" panose="020B0004020202020204" pitchFamily="34" charset="0"/>
                <a:cs typeface="Times New Roman" panose="02020603050405020304" pitchFamily="18" charset="0"/>
              </a:rPr>
              <a:t>Tests that calling at() with an out-of-bounds index throws an std::</a:t>
            </a:r>
            <a:r>
              <a:rPr lang="en-US" sz="1800" dirty="0" err="1">
                <a:effectLst/>
                <a:latin typeface="Aptos" panose="020B0004020202020204" pitchFamily="34" charset="0"/>
                <a:ea typeface="Aptos" panose="020B0004020202020204" pitchFamily="34" charset="0"/>
                <a:cs typeface="Times New Roman" panose="02020603050405020304" pitchFamily="18" charset="0"/>
              </a:rPr>
              <a:t>out_of_range</a:t>
            </a:r>
            <a:r>
              <a:rPr lang="en-US" sz="1800" dirty="0">
                <a:effectLst/>
                <a:latin typeface="Aptos" panose="020B0004020202020204" pitchFamily="34" charset="0"/>
                <a:ea typeface="Aptos" panose="020B0004020202020204" pitchFamily="34" charset="0"/>
                <a:cs typeface="Times New Roman" panose="02020603050405020304" pitchFamily="18" charset="0"/>
              </a:rPr>
              <a:t> exception.</a:t>
            </a:r>
            <a:endParaRPr lang="en-US" dirty="0"/>
          </a:p>
          <a:p>
            <a:endParaRPr lang="en-US" dirty="0"/>
          </a:p>
        </p:txBody>
      </p:sp>
      <p:pic>
        <p:nvPicPr>
          <p:cNvPr id="5" name="Picture 4">
            <a:extLst>
              <a:ext uri="{FF2B5EF4-FFF2-40B4-BE49-F238E27FC236}">
                <a16:creationId xmlns:a16="http://schemas.microsoft.com/office/drawing/2014/main" id="{6333307A-0727-631C-C59A-5731D575142A}"/>
              </a:ext>
            </a:extLst>
          </p:cNvPr>
          <p:cNvPicPr>
            <a:picLocks noChangeAspect="1"/>
          </p:cNvPicPr>
          <p:nvPr/>
        </p:nvPicPr>
        <p:blipFill>
          <a:blip r:embed="rId5"/>
          <a:stretch>
            <a:fillRect/>
          </a:stretch>
        </p:blipFill>
        <p:spPr>
          <a:xfrm>
            <a:off x="532714" y="3864429"/>
            <a:ext cx="10417443" cy="1760373"/>
          </a:xfrm>
          <a:prstGeom prst="rect">
            <a:avLst/>
          </a:prstGeom>
        </p:spPr>
      </p:pic>
      <p:pic>
        <p:nvPicPr>
          <p:cNvPr id="29" name="Audio 28">
            <a:hlinkClick r:id="" action="ppaction://media"/>
            <a:extLst>
              <a:ext uri="{FF2B5EF4-FFF2-40B4-BE49-F238E27FC236}">
                <a16:creationId xmlns:a16="http://schemas.microsoft.com/office/drawing/2014/main" id="{FA5401BD-B099-CE99-6F7A-247BD3BEC91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2727204"/>
      </p:ext>
    </p:extLst>
  </p:cSld>
  <p:clrMapOvr>
    <a:masterClrMapping/>
  </p:clrMapOvr>
  <mc:AlternateContent xmlns:mc="http://schemas.openxmlformats.org/markup-compatibility/2006">
    <mc:Choice xmlns:p14="http://schemas.microsoft.com/office/powerpoint/2010/main" Requires="p14">
      <p:transition spd="slow" p14:dur="2000" advTm="34437"/>
    </mc:Choice>
    <mc:Fallback>
      <p:transition spd="slow" advTm="34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02B1-1923-8C08-4961-23E373AD79F0}"/>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D958BA4F-D51C-7EE1-37A0-EE8DDCF4CEE4}"/>
              </a:ext>
            </a:extLst>
          </p:cNvPr>
          <p:cNvSpPr>
            <a:spLocks noGrp="1"/>
          </p:cNvSpPr>
          <p:nvPr>
            <p:ph type="body" idx="1"/>
          </p:nvPr>
        </p:nvSpPr>
        <p:spPr/>
        <p:txBody>
          <a:bodyPr/>
          <a:lstStyle/>
          <a:p>
            <a:pPr marL="0" lvl="0" indent="0" algn="l" rtl="0">
              <a:lnSpc>
                <a:spcPct val="90000"/>
              </a:lnSpc>
              <a:spcBef>
                <a:spcPts val="1000"/>
              </a:spcBef>
              <a:spcAft>
                <a:spcPts val="0"/>
              </a:spcAft>
              <a:buSzPts val="1800"/>
              <a:buNone/>
            </a:pPr>
            <a:r>
              <a:rPr lang="en-US" dirty="0"/>
              <a:t>Negative Test: </a:t>
            </a:r>
            <a:r>
              <a:rPr lang="en-US" dirty="0" err="1"/>
              <a:t>ResizeWithInvalidNumber</a:t>
            </a:r>
            <a:endParaRPr lang="en-US" dirty="0"/>
          </a:p>
          <a:p>
            <a:pPr marL="0" indent="0">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Tests if resizing with a negative number throws an error.</a:t>
            </a:r>
          </a:p>
          <a:p>
            <a:pPr marL="0" lvl="0" indent="0" algn="l" rtl="0">
              <a:lnSpc>
                <a:spcPct val="90000"/>
              </a:lnSpc>
              <a:spcBef>
                <a:spcPts val="1000"/>
              </a:spcBef>
              <a:spcAft>
                <a:spcPts val="0"/>
              </a:spcAft>
              <a:buSzPts val="1800"/>
              <a:buNone/>
            </a:pPr>
            <a:endParaRPr lang="en-US" dirty="0"/>
          </a:p>
          <a:p>
            <a:endParaRPr lang="en-US" dirty="0"/>
          </a:p>
        </p:txBody>
      </p:sp>
      <p:pic>
        <p:nvPicPr>
          <p:cNvPr id="7" name="Picture 6">
            <a:extLst>
              <a:ext uri="{FF2B5EF4-FFF2-40B4-BE49-F238E27FC236}">
                <a16:creationId xmlns:a16="http://schemas.microsoft.com/office/drawing/2014/main" id="{EA0241E0-39D8-17B8-3FEB-6CA7CFA41154}"/>
              </a:ext>
            </a:extLst>
          </p:cNvPr>
          <p:cNvPicPr>
            <a:picLocks noChangeAspect="1"/>
          </p:cNvPicPr>
          <p:nvPr/>
        </p:nvPicPr>
        <p:blipFill>
          <a:blip r:embed="rId5"/>
          <a:stretch>
            <a:fillRect/>
          </a:stretch>
        </p:blipFill>
        <p:spPr>
          <a:xfrm>
            <a:off x="1856688" y="3591203"/>
            <a:ext cx="8141057" cy="2259091"/>
          </a:xfrm>
          <a:prstGeom prst="rect">
            <a:avLst/>
          </a:prstGeom>
        </p:spPr>
      </p:pic>
      <p:pic>
        <p:nvPicPr>
          <p:cNvPr id="18" name="Audio 17">
            <a:hlinkClick r:id="" action="ppaction://media"/>
            <a:extLst>
              <a:ext uri="{FF2B5EF4-FFF2-40B4-BE49-F238E27FC236}">
                <a16:creationId xmlns:a16="http://schemas.microsoft.com/office/drawing/2014/main" id="{B2FEC87D-8B33-C8C8-9B78-0F46FB08A9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67505317"/>
      </p:ext>
    </p:extLst>
  </p:cSld>
  <p:clrMapOvr>
    <a:masterClrMapping/>
  </p:clrMapOvr>
  <mc:AlternateContent xmlns:mc="http://schemas.openxmlformats.org/markup-compatibility/2006">
    <mc:Choice xmlns:p14="http://schemas.microsoft.com/office/powerpoint/2010/main" Requires="p14">
      <p:transition spd="slow" p14:dur="2000" advTm="19345"/>
    </mc:Choice>
    <mc:Fallback>
      <p:transition spd="slow" advTm="19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6BAAECCB-B7D7-F5C7-F377-1E7A092085D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835"/>
    </mc:Choice>
    <mc:Fallback>
      <p:transition spd="slow" advTm="69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53A0-92BB-077C-B830-6F7FF69A1AAD}"/>
              </a:ext>
            </a:extLst>
          </p:cNvPr>
          <p:cNvSpPr>
            <a:spLocks noGrp="1"/>
          </p:cNvSpPr>
          <p:nvPr>
            <p:ph type="title"/>
          </p:nvPr>
        </p:nvSpPr>
        <p:spPr/>
        <p:txBody>
          <a:bodyPr/>
          <a:lstStyle/>
          <a:p>
            <a:r>
              <a:rPr lang="en-US" dirty="0"/>
              <a:t>Importance of Automation</a:t>
            </a:r>
          </a:p>
        </p:txBody>
      </p:sp>
      <p:sp>
        <p:nvSpPr>
          <p:cNvPr id="3" name="Text Placeholder 2">
            <a:extLst>
              <a:ext uri="{FF2B5EF4-FFF2-40B4-BE49-F238E27FC236}">
                <a16:creationId xmlns:a16="http://schemas.microsoft.com/office/drawing/2014/main" id="{0D639DC0-AC8C-6814-F881-7331E51BF74C}"/>
              </a:ext>
            </a:extLst>
          </p:cNvPr>
          <p:cNvSpPr>
            <a:spLocks noGrp="1"/>
          </p:cNvSpPr>
          <p:nvPr>
            <p:ph type="body" idx="1"/>
          </p:nvPr>
        </p:nvSpPr>
        <p:spPr/>
        <p:txBody>
          <a:bodyPr/>
          <a:lstStyle/>
          <a:p>
            <a:pPr marL="457200" marR="0">
              <a:buNone/>
            </a:pPr>
            <a:r>
              <a:rPr lang="en-US" sz="2400" dirty="0">
                <a:effectLst/>
                <a:latin typeface="Calibri" panose="020F0502020204030204" pitchFamily="34" charset="0"/>
                <a:ea typeface="Calibri" panose="020F0502020204030204" pitchFamily="34" charset="0"/>
              </a:rPr>
              <a:t>Automation is a critical component of any effective </a:t>
            </a:r>
            <a:r>
              <a:rPr lang="en-US" sz="2400" dirty="0" err="1">
                <a:effectLst/>
                <a:latin typeface="Calibri" panose="020F0502020204030204" pitchFamily="34" charset="0"/>
                <a:ea typeface="Calibri" panose="020F0502020204030204" pitchFamily="34" charset="0"/>
              </a:rPr>
              <a:t>DevSecOps</a:t>
            </a:r>
            <a:r>
              <a:rPr lang="en-US" sz="2400" dirty="0">
                <a:effectLst/>
                <a:latin typeface="Calibri" panose="020F0502020204030204" pitchFamily="34" charset="0"/>
                <a:ea typeface="Calibri" panose="020F0502020204030204" pitchFamily="34" charset="0"/>
              </a:rPr>
              <a:t> process. The current infrastructure could significantly benefit from implementing various automation techniques. A well-designed </a:t>
            </a:r>
            <a:r>
              <a:rPr lang="en-US" sz="2400" dirty="0" err="1">
                <a:effectLst/>
                <a:latin typeface="Calibri" panose="020F0502020204030204" pitchFamily="34" charset="0"/>
                <a:ea typeface="Calibri" panose="020F0502020204030204" pitchFamily="34" charset="0"/>
              </a:rPr>
              <a:t>DevSecOps</a:t>
            </a:r>
            <a:r>
              <a:rPr lang="en-US" sz="2400" dirty="0">
                <a:effectLst/>
                <a:latin typeface="Calibri" panose="020F0502020204030204" pitchFamily="34" charset="0"/>
                <a:ea typeface="Calibri" panose="020F0502020204030204" pitchFamily="34" charset="0"/>
              </a:rPr>
              <a:t> automation strategy should aim to fully automate most testing procedures, including code analysis, configuration management, and patching and vulnerability management. Several frameworks support automated testing. For instance, </a:t>
            </a:r>
            <a:r>
              <a:rPr lang="en-US" sz="2400" dirty="0" err="1">
                <a:effectLst/>
                <a:latin typeface="Calibri" panose="020F0502020204030204" pitchFamily="34" charset="0"/>
                <a:ea typeface="Calibri" panose="020F0502020204030204" pitchFamily="34" charset="0"/>
              </a:rPr>
              <a:t>BeEF</a:t>
            </a:r>
            <a:r>
              <a:rPr lang="en-US" sz="2400" dirty="0">
                <a:effectLst/>
                <a:latin typeface="Calibri" panose="020F0502020204030204" pitchFamily="34" charset="0"/>
                <a:ea typeface="Calibri" panose="020F0502020204030204" pitchFamily="34" charset="0"/>
              </a:rPr>
              <a:t> (Browser Exploitation Framework) can be used for browser-based security testing, while </a:t>
            </a:r>
            <a:r>
              <a:rPr lang="en-US" sz="2400" dirty="0" err="1">
                <a:effectLst/>
                <a:latin typeface="Calibri" panose="020F0502020204030204" pitchFamily="34" charset="0"/>
                <a:ea typeface="Calibri" panose="020F0502020204030204" pitchFamily="34" charset="0"/>
              </a:rPr>
              <a:t>SQLMap</a:t>
            </a:r>
            <a:r>
              <a:rPr lang="en-US" sz="2400" dirty="0">
                <a:effectLst/>
                <a:latin typeface="Calibri" panose="020F0502020204030204" pitchFamily="34" charset="0"/>
                <a:ea typeface="Calibri" panose="020F0502020204030204" pitchFamily="34" charset="0"/>
              </a:rPr>
              <a:t> is a powerful tool for detecting SQL injection vulnerabilities. These tools help identify and mitigate risks early in the development cycle.</a:t>
            </a:r>
          </a:p>
          <a:p>
            <a:pPr marL="457200" marR="0"/>
            <a:endParaRPr lang="en-US" sz="2400" dirty="0">
              <a:effectLst/>
              <a:latin typeface="Calibri" panose="020F0502020204030204" pitchFamily="34" charset="0"/>
              <a:ea typeface="Calibri" panose="020F0502020204030204" pitchFamily="34" charset="0"/>
            </a:endParaRPr>
          </a:p>
          <a:p>
            <a:endParaRPr lang="en-US" dirty="0"/>
          </a:p>
        </p:txBody>
      </p:sp>
      <p:pic>
        <p:nvPicPr>
          <p:cNvPr id="9" name="Audio 8">
            <a:hlinkClick r:id="" action="ppaction://media"/>
            <a:extLst>
              <a:ext uri="{FF2B5EF4-FFF2-40B4-BE49-F238E27FC236}">
                <a16:creationId xmlns:a16="http://schemas.microsoft.com/office/drawing/2014/main" id="{CC0604FD-7EA0-B58C-4A4A-31398AEBB46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5384701"/>
      </p:ext>
    </p:extLst>
  </p:cSld>
  <p:clrMapOvr>
    <a:masterClrMapping/>
  </p:clrMapOvr>
  <mc:AlternateContent xmlns:mc="http://schemas.openxmlformats.org/markup-compatibility/2006">
    <mc:Choice xmlns:p14="http://schemas.microsoft.com/office/powerpoint/2010/main" Requires="p14">
      <p:transition spd="slow" p14:dur="2000" advTm="59068"/>
    </mc:Choice>
    <mc:Fallback>
      <p:transition spd="slow" advTm="59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endParaRPr lang="en-US" sz="1800" dirty="0"/>
          </a:p>
          <a:p>
            <a:pPr marL="685800" lvl="1" indent="-228600" algn="l" rtl="0">
              <a:lnSpc>
                <a:spcPct val="90000"/>
              </a:lnSpc>
              <a:spcBef>
                <a:spcPts val="0"/>
              </a:spcBef>
              <a:spcAft>
                <a:spcPts val="0"/>
              </a:spcAft>
              <a:buClr>
                <a:schemeClr val="lt1"/>
              </a:buClr>
              <a:buSzPts val="2000"/>
              <a:buChar char="•"/>
            </a:pPr>
            <a:r>
              <a:rPr lang="en-US" sz="1800" dirty="0"/>
              <a:t>Tools Used in a Dev Sec Op Pipeline:</a:t>
            </a:r>
          </a:p>
          <a:p>
            <a:pPr marL="1143000" lvl="2" indent="-228600">
              <a:spcBef>
                <a:spcPts val="0"/>
              </a:spcBef>
              <a:buSzPts val="2000"/>
            </a:pPr>
            <a:endParaRPr lang="en-US" dirty="0"/>
          </a:p>
          <a:p>
            <a:pPr marL="1143000" lvl="2" indent="-228600">
              <a:spcBef>
                <a:spcPts val="0"/>
              </a:spcBef>
              <a:buSzPts val="2000"/>
            </a:pPr>
            <a:r>
              <a:rPr lang="en-US" sz="1600" dirty="0"/>
              <a:t>Jenkins: An open-source automation server used to build, test, and deploy software continuously.</a:t>
            </a:r>
          </a:p>
          <a:p>
            <a:pPr marL="1143000" lvl="2" indent="-228600">
              <a:spcBef>
                <a:spcPts val="0"/>
              </a:spcBef>
              <a:buSzPts val="2000"/>
            </a:pPr>
            <a:endParaRPr lang="en-US" sz="1600" dirty="0"/>
          </a:p>
          <a:p>
            <a:pPr marL="1143000" lvl="2" indent="-228600">
              <a:spcBef>
                <a:spcPts val="0"/>
              </a:spcBef>
              <a:buSzPts val="2000"/>
            </a:pPr>
            <a:r>
              <a:rPr lang="en-US" sz="1600" dirty="0"/>
              <a:t>GitLab CI/CD: A built-in GitLab toolchain for automating the software delivery process using pipelines.</a:t>
            </a:r>
          </a:p>
          <a:p>
            <a:pPr marL="914400" lvl="2" indent="0">
              <a:spcBef>
                <a:spcPts val="0"/>
              </a:spcBef>
              <a:buSzPts val="2000"/>
              <a:buNone/>
            </a:pPr>
            <a:endParaRPr lang="en-US" sz="1600" dirty="0"/>
          </a:p>
          <a:p>
            <a:pPr marL="1143000" lvl="2" indent="-228600">
              <a:spcBef>
                <a:spcPts val="0"/>
              </a:spcBef>
              <a:buSzPts val="2000"/>
            </a:pPr>
            <a:r>
              <a:rPr lang="en-US" sz="1600" dirty="0"/>
              <a:t>SonarQube: A platform that continuously inspects code quality and detects bugs, vulnerabilities, and code smells.</a:t>
            </a:r>
          </a:p>
          <a:p>
            <a:pPr marL="1143000" lvl="2" indent="-228600">
              <a:spcBef>
                <a:spcPts val="0"/>
              </a:spcBef>
              <a:buSzPts val="2000"/>
            </a:pPr>
            <a:endParaRPr lang="en-US" sz="1600" dirty="0"/>
          </a:p>
          <a:p>
            <a:pPr marL="1143000" lvl="2" indent="-228600">
              <a:spcBef>
                <a:spcPts val="0"/>
              </a:spcBef>
              <a:buSzPts val="2000"/>
            </a:pPr>
            <a:r>
              <a:rPr lang="en-US" sz="1600" dirty="0"/>
              <a:t>OWASP ZAP: An open-source security tool for finding vulnerabilities in web applications through automated scanning.</a:t>
            </a:r>
          </a:p>
          <a:p>
            <a:pPr marL="1143000" lvl="2" indent="-228600">
              <a:spcBef>
                <a:spcPts val="0"/>
              </a:spcBef>
              <a:buSzPts val="2000"/>
            </a:pPr>
            <a:endParaRPr lang="en-US" sz="1600" dirty="0"/>
          </a:p>
          <a:p>
            <a:pPr marL="1143000" lvl="2" indent="-228600">
              <a:spcBef>
                <a:spcPts val="0"/>
              </a:spcBef>
              <a:buSzPts val="2000"/>
            </a:pPr>
            <a:r>
              <a:rPr lang="en-US" sz="1600" dirty="0"/>
              <a:t>Terraform: An open-source Infrastructure as Code (</a:t>
            </a:r>
            <a:r>
              <a:rPr lang="en-US" sz="1600" dirty="0" err="1"/>
              <a:t>IaC</a:t>
            </a:r>
            <a:r>
              <a:rPr lang="en-US" sz="1600" dirty="0"/>
              <a:t>) tool used to provision and manage cloud infrastructure.</a:t>
            </a:r>
          </a:p>
          <a:p>
            <a:pPr marL="1143000" lvl="2" indent="-228600">
              <a:spcBef>
                <a:spcPts val="0"/>
              </a:spcBef>
              <a:buSzPts val="2000"/>
            </a:pPr>
            <a:endParaRPr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FF9F1A15-0537-9610-D3A9-F7C3323B2C9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167"/>
    </mc:Choice>
    <mc:Fallback>
      <p:transition spd="slow" advTm="61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Act Now Or Wait</a:t>
            </a:r>
          </a:p>
          <a:p>
            <a:pPr marL="114300" indent="0">
              <a:buNone/>
            </a:pPr>
            <a:r>
              <a:rPr lang="en-US" sz="1600" dirty="0"/>
              <a:t>The longer it takes to detect and mitigate vulnerabilities, the more time attackers have to exploit them. Delayed action increases the spread of unauthorized access and the overall damage done to systems, data, and reputation.</a:t>
            </a:r>
          </a:p>
          <a:p>
            <a:pPr>
              <a:buNone/>
            </a:pPr>
            <a:r>
              <a:rPr lang="en-US" sz="1600" dirty="0"/>
              <a:t>Acting </a:t>
            </a:r>
            <a:r>
              <a:rPr lang="en-US" sz="1600" b="1" dirty="0"/>
              <a:t>immediately</a:t>
            </a:r>
            <a:r>
              <a:rPr lang="en-US" sz="1600" dirty="0"/>
              <a:t> through automated threat detection and mitigation systems allows organizations to:</a:t>
            </a:r>
          </a:p>
          <a:p>
            <a:pPr>
              <a:buFont typeface="Arial" panose="020B0604020202020204" pitchFamily="34" charset="0"/>
              <a:buChar char="•"/>
            </a:pPr>
            <a:r>
              <a:rPr lang="en-US" sz="1600" dirty="0"/>
              <a:t>Identify and isolate vulnerabilities early.</a:t>
            </a:r>
          </a:p>
          <a:p>
            <a:pPr>
              <a:buFont typeface="Arial" panose="020B0604020202020204" pitchFamily="34" charset="0"/>
              <a:buChar char="•"/>
            </a:pPr>
            <a:r>
              <a:rPr lang="en-US" sz="1600" dirty="0"/>
              <a:t>Reduce the attack surface.</a:t>
            </a:r>
          </a:p>
          <a:p>
            <a:pPr>
              <a:buFont typeface="Arial" panose="020B0604020202020204" pitchFamily="34" charset="0"/>
              <a:buChar char="•"/>
            </a:pPr>
            <a:r>
              <a:rPr lang="en-US" sz="1600" dirty="0"/>
              <a:t>Limit the impact of security breaches.</a:t>
            </a:r>
          </a:p>
          <a:p>
            <a:pPr>
              <a:buFont typeface="Arial" panose="020B0604020202020204" pitchFamily="34" charset="0"/>
              <a:buChar char="•"/>
            </a:pPr>
            <a:r>
              <a:rPr lang="en-US" sz="1600" dirty="0"/>
              <a:t>Maintain trust with stakeholders and users.</a:t>
            </a:r>
          </a:p>
          <a:p>
            <a:pPr marL="114300" indent="0">
              <a:buNone/>
            </a:pPr>
            <a:r>
              <a:rPr lang="en-US" sz="1600" dirty="0"/>
              <a:t>Risks:</a:t>
            </a:r>
          </a:p>
          <a:p>
            <a:r>
              <a:rPr lang="en-US" sz="1600" dirty="0"/>
              <a:t>Overwhelming Alerts</a:t>
            </a:r>
          </a:p>
          <a:p>
            <a:r>
              <a:rPr lang="en-US" sz="1600" dirty="0"/>
              <a:t>False Positives</a:t>
            </a:r>
          </a:p>
          <a:p>
            <a:r>
              <a:rPr lang="en-US" sz="1500" dirty="0"/>
              <a:t>Insufficient Planning</a:t>
            </a:r>
          </a:p>
          <a:p>
            <a:pPr marL="114300" indent="0">
              <a:buNone/>
            </a:pPr>
            <a:endParaRPr lang="en-US" sz="16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30F12B93-1EC8-E5C4-2FF2-46DD163A0D0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846"/>
    </mc:Choice>
    <mc:Fallback>
      <p:transition spd="slow" advTm="79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1143000" lvl="2" indent="-228600" algn="l" rtl="0">
              <a:lnSpc>
                <a:spcPct val="90000"/>
              </a:lnSpc>
              <a:spcBef>
                <a:spcPts val="0"/>
              </a:spcBef>
              <a:spcAft>
                <a:spcPts val="0"/>
              </a:spcAft>
              <a:buClr>
                <a:schemeClr val="lt1"/>
              </a:buClr>
              <a:buSzPts val="1800"/>
              <a:buChar char="•"/>
            </a:pPr>
            <a:r>
              <a:rPr lang="en-US" dirty="0"/>
              <a:t>Does Not Address Everything:</a:t>
            </a:r>
          </a:p>
          <a:p>
            <a:pPr marL="1600200" lvl="3" indent="-228600">
              <a:spcBef>
                <a:spcPts val="0"/>
              </a:spcBef>
            </a:pPr>
            <a:endParaRPr lang="en-US" sz="1200" dirty="0"/>
          </a:p>
          <a:p>
            <a:pPr marL="914400" lvl="2" indent="0" algn="l" rtl="0">
              <a:lnSpc>
                <a:spcPct val="90000"/>
              </a:lnSpc>
              <a:spcBef>
                <a:spcPts val="0"/>
              </a:spcBef>
              <a:spcAft>
                <a:spcPts val="0"/>
              </a:spcAft>
              <a:buClr>
                <a:schemeClr val="lt1"/>
              </a:buClr>
              <a:buSzPts val="1800"/>
              <a:buNone/>
            </a:pPr>
            <a:r>
              <a:rPr lang="en-US" sz="1200" dirty="0"/>
              <a:t>The current security policy may not comprehensively cover all aspects of the organization's digital and physical environment.</a:t>
            </a:r>
          </a:p>
          <a:p>
            <a:pPr marL="1600200" lvl="3" indent="-228600">
              <a:spcBef>
                <a:spcPts val="0"/>
              </a:spcBef>
            </a:pPr>
            <a:endParaRPr lang="en-US" dirty="0"/>
          </a:p>
          <a:p>
            <a:pPr marL="1143000" lvl="2" indent="-228600" algn="l" rtl="0">
              <a:lnSpc>
                <a:spcPct val="90000"/>
              </a:lnSpc>
              <a:spcBef>
                <a:spcPts val="0"/>
              </a:spcBef>
              <a:spcAft>
                <a:spcPts val="0"/>
              </a:spcAft>
              <a:buClr>
                <a:schemeClr val="lt1"/>
              </a:buClr>
              <a:buSzPts val="1800"/>
              <a:buChar char="•"/>
            </a:pPr>
            <a:r>
              <a:rPr lang="en-US" dirty="0"/>
              <a:t>Employee Training and Physical Asset Protection</a:t>
            </a:r>
          </a:p>
          <a:p>
            <a:pPr marL="1143000" lvl="2" indent="-228600" algn="l" rtl="0">
              <a:lnSpc>
                <a:spcPct val="90000"/>
              </a:lnSpc>
              <a:spcBef>
                <a:spcPts val="0"/>
              </a:spcBef>
              <a:spcAft>
                <a:spcPts val="0"/>
              </a:spcAft>
              <a:buClr>
                <a:schemeClr val="lt1"/>
              </a:buClr>
              <a:buSzPts val="1800"/>
              <a:buChar char="•"/>
            </a:pPr>
            <a:endParaRPr lang="en-US" dirty="0"/>
          </a:p>
          <a:p>
            <a:pPr marL="914400" lvl="2" indent="0" algn="l" rtl="0">
              <a:lnSpc>
                <a:spcPct val="90000"/>
              </a:lnSpc>
              <a:spcBef>
                <a:spcPts val="0"/>
              </a:spcBef>
              <a:spcAft>
                <a:spcPts val="0"/>
              </a:spcAft>
              <a:buClr>
                <a:schemeClr val="lt1"/>
              </a:buClr>
              <a:buSzPts val="1800"/>
              <a:buNone/>
            </a:pPr>
            <a:r>
              <a:rPr lang="en-US" sz="1200" dirty="0"/>
              <a:t>There is no mention of employee training and how employees should act against threat such email phasing attacks.</a:t>
            </a:r>
          </a:p>
          <a:p>
            <a:pPr marL="914400" lvl="2" indent="0" algn="l" rtl="0">
              <a:lnSpc>
                <a:spcPct val="90000"/>
              </a:lnSpc>
              <a:spcBef>
                <a:spcPts val="0"/>
              </a:spcBef>
              <a:spcAft>
                <a:spcPts val="0"/>
              </a:spcAft>
              <a:buClr>
                <a:schemeClr val="lt1"/>
              </a:buClr>
              <a:buSzPts val="1800"/>
              <a:buNone/>
            </a:pPr>
            <a:endParaRPr lang="en-US" dirty="0"/>
          </a:p>
          <a:p>
            <a:pPr marL="1143000" lvl="2" indent="-228600" algn="l" rtl="0">
              <a:lnSpc>
                <a:spcPct val="90000"/>
              </a:lnSpc>
              <a:spcBef>
                <a:spcPts val="0"/>
              </a:spcBef>
              <a:spcAft>
                <a:spcPts val="0"/>
              </a:spcAft>
              <a:buClr>
                <a:schemeClr val="lt1"/>
              </a:buClr>
              <a:buSzPts val="1800"/>
              <a:buChar char="•"/>
            </a:pPr>
            <a:r>
              <a:rPr lang="en-US" dirty="0"/>
              <a:t>Mult Factor Authentication</a:t>
            </a:r>
          </a:p>
          <a:p>
            <a:pPr marL="914400" lvl="2" indent="0" algn="l" rtl="0">
              <a:lnSpc>
                <a:spcPct val="90000"/>
              </a:lnSpc>
              <a:spcBef>
                <a:spcPts val="0"/>
              </a:spcBef>
              <a:spcAft>
                <a:spcPts val="0"/>
              </a:spcAft>
              <a:buClr>
                <a:schemeClr val="lt1"/>
              </a:buClr>
              <a:buSzPts val="1800"/>
              <a:buNone/>
            </a:pPr>
            <a:endParaRPr lang="en-US" dirty="0"/>
          </a:p>
          <a:p>
            <a:pPr marL="914400" lvl="2" indent="0" algn="l" rtl="0">
              <a:lnSpc>
                <a:spcPct val="90000"/>
              </a:lnSpc>
              <a:spcBef>
                <a:spcPts val="0"/>
              </a:spcBef>
              <a:spcAft>
                <a:spcPts val="0"/>
              </a:spcAft>
              <a:buClr>
                <a:schemeClr val="lt1"/>
              </a:buClr>
              <a:buSzPts val="1800"/>
              <a:buNone/>
            </a:pPr>
            <a:r>
              <a:rPr lang="en-US" sz="1200" dirty="0"/>
              <a:t>While authentication is mentioned, The security policy does not go into details on how important, MFA is for all critical systems or accounts.</a:t>
            </a:r>
          </a:p>
          <a:p>
            <a:pPr marL="914400" lvl="2" indent="0" algn="l" rtl="0">
              <a:lnSpc>
                <a:spcPct val="90000"/>
              </a:lnSpc>
              <a:spcBef>
                <a:spcPts val="0"/>
              </a:spcBef>
              <a:spcAft>
                <a:spcPts val="0"/>
              </a:spcAft>
              <a:buClr>
                <a:schemeClr val="lt1"/>
              </a:buClr>
              <a:buSzPts val="1800"/>
              <a:buNone/>
            </a:pPr>
            <a:endParaRPr lang="en-US" sz="1200" dirty="0"/>
          </a:p>
          <a:p>
            <a:pPr marL="1143000" lvl="2" indent="-228600" algn="l" rtl="0">
              <a:lnSpc>
                <a:spcPct val="90000"/>
              </a:lnSpc>
              <a:spcBef>
                <a:spcPts val="0"/>
              </a:spcBef>
              <a:spcAft>
                <a:spcPts val="0"/>
              </a:spcAft>
              <a:buClr>
                <a:schemeClr val="lt1"/>
              </a:buClr>
              <a:buSzPts val="1800"/>
              <a:buChar char="•"/>
            </a:pPr>
            <a:r>
              <a:rPr lang="en-US" dirty="0"/>
              <a:t>Cloud Infrastructure</a:t>
            </a:r>
          </a:p>
          <a:p>
            <a:pPr marL="1143000" lvl="2" indent="-228600" algn="l" rtl="0">
              <a:lnSpc>
                <a:spcPct val="90000"/>
              </a:lnSpc>
              <a:spcBef>
                <a:spcPts val="0"/>
              </a:spcBef>
              <a:spcAft>
                <a:spcPts val="0"/>
              </a:spcAft>
              <a:buClr>
                <a:schemeClr val="lt1"/>
              </a:buClr>
              <a:buSzPts val="1800"/>
              <a:buChar char="•"/>
            </a:pPr>
            <a:endParaRPr lang="en-US" dirty="0"/>
          </a:p>
          <a:p>
            <a:pPr marL="914400" lvl="2" indent="0" algn="l" rtl="0">
              <a:lnSpc>
                <a:spcPct val="90000"/>
              </a:lnSpc>
              <a:spcBef>
                <a:spcPts val="0"/>
              </a:spcBef>
              <a:spcAft>
                <a:spcPts val="0"/>
              </a:spcAft>
              <a:buClr>
                <a:schemeClr val="lt1"/>
              </a:buClr>
              <a:buSzPts val="1800"/>
              <a:buNone/>
            </a:pPr>
            <a:r>
              <a:rPr lang="en-US" sz="1200" dirty="0"/>
              <a:t>The policies do not properly discuss how to protect cloud infrastructure</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r>
              <a:rPr lang="en-US" dirty="0"/>
              <a:t>Artificial Intelligence</a:t>
            </a:r>
          </a:p>
          <a:p>
            <a:pPr marL="914400" lvl="2" indent="0" algn="l" rtl="0">
              <a:lnSpc>
                <a:spcPct val="90000"/>
              </a:lnSpc>
              <a:spcBef>
                <a:spcPts val="0"/>
              </a:spcBef>
              <a:spcAft>
                <a:spcPts val="0"/>
              </a:spcAft>
              <a:buClr>
                <a:schemeClr val="lt1"/>
              </a:buClr>
              <a:buSzPts val="1800"/>
              <a:buNone/>
            </a:pPr>
            <a:endParaRPr lang="en-US" dirty="0"/>
          </a:p>
          <a:p>
            <a:pPr marL="914400" lvl="2" indent="0" algn="l" rtl="0">
              <a:lnSpc>
                <a:spcPct val="90000"/>
              </a:lnSpc>
              <a:spcBef>
                <a:spcPts val="0"/>
              </a:spcBef>
              <a:spcAft>
                <a:spcPts val="0"/>
              </a:spcAft>
              <a:buClr>
                <a:schemeClr val="lt1"/>
              </a:buClr>
              <a:buSzPts val="1800"/>
              <a:buNone/>
            </a:pPr>
            <a:r>
              <a:rPr lang="en-US" sz="1300" dirty="0"/>
              <a:t>The current policies do not address how artificial intelligence (AI) can be exploited by hackers, nor do they outline how AI can be leveraged by the company to enhance cybersecurity and defend against threats.</a:t>
            </a:r>
            <a:endParaRPr sz="13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2D7CA258-5776-5A10-8C79-FE03C71D19C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808"/>
    </mc:Choice>
    <mc:Fallback>
      <p:transition spd="slow" advTm="8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88900" algn="l" rtl="0">
              <a:lnSpc>
                <a:spcPct val="90000"/>
              </a:lnSpc>
              <a:spcBef>
                <a:spcPts val="1000"/>
              </a:spcBef>
              <a:spcAft>
                <a:spcPts val="0"/>
              </a:spcAft>
              <a:buClr>
                <a:schemeClr val="lt1"/>
              </a:buClr>
              <a:buSzPts val="2200"/>
              <a:buNone/>
            </a:pPr>
            <a:r>
              <a:rPr lang="en-US" dirty="0"/>
              <a:t>For Future Improvements:</a:t>
            </a:r>
          </a:p>
          <a:p>
            <a:pPr marL="228600" lvl="0" indent="-88900" algn="l" rtl="0">
              <a:lnSpc>
                <a:spcPct val="90000"/>
              </a:lnSpc>
              <a:spcBef>
                <a:spcPts val="1000"/>
              </a:spcBef>
              <a:spcAft>
                <a:spcPts val="0"/>
              </a:spcAft>
              <a:buClr>
                <a:schemeClr val="lt1"/>
              </a:buClr>
              <a:buSzPts val="2200"/>
              <a:buNone/>
            </a:pPr>
            <a:r>
              <a:rPr lang="en-US" dirty="0"/>
              <a:t>Cloud Protection:</a:t>
            </a:r>
          </a:p>
          <a:p>
            <a:pPr marL="228600" lvl="0" indent="-88900" algn="l" rtl="0">
              <a:lnSpc>
                <a:spcPct val="90000"/>
              </a:lnSpc>
              <a:spcBef>
                <a:spcPts val="1000"/>
              </a:spcBef>
              <a:spcAft>
                <a:spcPts val="0"/>
              </a:spcAft>
              <a:buClr>
                <a:schemeClr val="lt1"/>
              </a:buClr>
              <a:buSzPts val="2200"/>
              <a:buNone/>
            </a:pPr>
            <a:r>
              <a:rPr lang="en-US" dirty="0"/>
              <a:t>	Cloud environments store vast amounts of data, including personal information, financial records, and intellectual property. Without strong cloud security, this data is vulnerable to breaches, leaks, or theft.</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dirty="0"/>
              <a:t>Artificial Intelligence:</a:t>
            </a:r>
          </a:p>
          <a:p>
            <a:pPr>
              <a:buNone/>
            </a:pPr>
            <a:r>
              <a:rPr lang="en-US" dirty="0"/>
              <a:t>AI can analyze massive volumes of network traffic and user behavior in real-time. It is able to learn hacker’s attack patterns, it can understand what a suspicious behavior is from normal behavior in a way that is intuitive and complex. It can detect suspicious activities such as:</a:t>
            </a:r>
          </a:p>
          <a:p>
            <a:pPr>
              <a:buFont typeface="Arial" panose="020B0604020202020204" pitchFamily="34" charset="0"/>
              <a:buChar char="•"/>
            </a:pPr>
            <a:r>
              <a:rPr lang="en-US" dirty="0"/>
              <a:t>Unusual login patterns</a:t>
            </a:r>
          </a:p>
          <a:p>
            <a:pPr>
              <a:buFont typeface="Arial" panose="020B0604020202020204" pitchFamily="34" charset="0"/>
              <a:buChar char="•"/>
            </a:pPr>
            <a:r>
              <a:rPr lang="en-US" dirty="0"/>
              <a:t>Data exfiltration attempts</a:t>
            </a:r>
          </a:p>
          <a:p>
            <a:pPr>
              <a:buFont typeface="Arial" panose="020B0604020202020204" pitchFamily="34" charset="0"/>
              <a:buChar char="•"/>
            </a:pPr>
            <a:r>
              <a:rPr lang="en-US" dirty="0"/>
              <a:t>Access anomalies across time zones or locations</a:t>
            </a:r>
          </a:p>
          <a:p>
            <a:r>
              <a:rPr lang="en-US" dirty="0"/>
              <a:t>This means faster detection and response than traditional methods.</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DC59F3D4-E322-426F-AC78-CE2383439A6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8550"/>
    </mc:Choice>
    <mc:Fallback>
      <p:transition spd="slow" advTm="118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Seacord, R. C. (2023). </a:t>
            </a:r>
            <a:r>
              <a:rPr lang="en-US" i="1" dirty="0"/>
              <a:t>EXP33-C. Do not read untrusted data into a new object of a polymorphic type</a:t>
            </a:r>
            <a:r>
              <a:rPr lang="en-US" dirty="0"/>
              <a:t>. SEI CERT C Coding Standard. Carnegie Mellon University Software Engineering Institute. Retrieved April 20, 2025, from </a:t>
            </a:r>
            <a:r>
              <a:rPr lang="en-US" dirty="0">
                <a:hlinkClick r:id="rId4"/>
              </a:rPr>
              <a:t>https://wiki.sei.cmu.edu/confluence/pages/viewpage.action?pageId=88046682</a:t>
            </a:r>
            <a:endParaRPr lang="en-US" dirty="0"/>
          </a:p>
          <a:p>
            <a:pPr marL="228600" lvl="0" indent="-228600" algn="l" rtl="0">
              <a:lnSpc>
                <a:spcPct val="90000"/>
              </a:lnSpc>
              <a:spcBef>
                <a:spcPts val="0"/>
              </a:spcBef>
              <a:spcAft>
                <a:spcPts val="0"/>
              </a:spcAft>
              <a:buClr>
                <a:schemeClr val="lt1"/>
              </a:buClr>
              <a:buSzPts val="2200"/>
              <a:buChar char="•"/>
            </a:pPr>
            <a:r>
              <a:rPr lang="en-US" dirty="0" err="1"/>
              <a:t>StrongDM</a:t>
            </a:r>
            <a:r>
              <a:rPr lang="en-US" dirty="0"/>
              <a:t>. (2025, April 17). </a:t>
            </a:r>
            <a:r>
              <a:rPr lang="en-US" i="1" dirty="0"/>
              <a:t>What is AAA Security? Authentication, Authorization, and Accounting</a:t>
            </a:r>
            <a:r>
              <a:rPr lang="en-US" dirty="0"/>
              <a:t>. </a:t>
            </a:r>
            <a:r>
              <a:rPr lang="en-US" dirty="0" err="1"/>
              <a:t>StrongDM</a:t>
            </a:r>
            <a:r>
              <a:rPr lang="en-US" dirty="0"/>
              <a:t>. Retrieved April 20, 2025, from </a:t>
            </a:r>
            <a:r>
              <a:rPr lang="en-US" dirty="0">
                <a:hlinkClick r:id="rId5"/>
              </a:rPr>
              <a:t>https://www.strongdm.com/blog/aaa-security</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err="1"/>
              <a:t>StrongDM</a:t>
            </a:r>
            <a:r>
              <a:rPr lang="en-US" dirty="0"/>
              <a:t>. (n.d.). </a:t>
            </a:r>
            <a:r>
              <a:rPr lang="en-US" i="1" dirty="0"/>
              <a:t>What is encryption?</a:t>
            </a:r>
            <a:r>
              <a:rPr lang="en-US" dirty="0"/>
              <a:t>. Retrieved April 20, 2025, from </a:t>
            </a:r>
            <a:r>
              <a:rPr lang="en-US" dirty="0">
                <a:hlinkClick r:id="rId6"/>
              </a:rPr>
              <a:t>https://www.strongdm.com/blog/encryption-policy</a:t>
            </a: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028700">
              <a:spcBef>
                <a:spcPts val="0"/>
              </a:spcBef>
            </a:pPr>
            <a:r>
              <a:rPr lang="en-US" dirty="0"/>
              <a:t>Our security policy act as a framework and a guide to protect Green Pace’s assets from cyber attacks.</a:t>
            </a:r>
          </a:p>
          <a:p>
            <a:pPr marL="1028700">
              <a:spcBef>
                <a:spcPts val="0"/>
              </a:spcBef>
            </a:pPr>
            <a:r>
              <a:rPr lang="en-US" dirty="0"/>
              <a:t>Cyber Attacks exploit Vulnerabilities in various area within a system to gain access.</a:t>
            </a:r>
          </a:p>
          <a:p>
            <a:pPr marL="1028700">
              <a:spcBef>
                <a:spcPts val="0"/>
              </a:spcBef>
            </a:pPr>
            <a:endParaRPr lang="en-US" dirty="0"/>
          </a:p>
          <a:p>
            <a:pPr marL="685800" indent="0">
              <a:spcBef>
                <a:spcPts val="0"/>
              </a:spcBef>
              <a:buNone/>
            </a:pPr>
            <a:r>
              <a:rPr lang="en-US" dirty="0"/>
              <a:t>A Multi Layered Policy:</a:t>
            </a:r>
          </a:p>
          <a:p>
            <a:pPr marL="1028700">
              <a:spcBef>
                <a:spcPts val="0"/>
              </a:spcBef>
            </a:pPr>
            <a:r>
              <a:rPr lang="en-US" dirty="0"/>
              <a:t>10 Coding Principles</a:t>
            </a:r>
          </a:p>
          <a:p>
            <a:pPr marL="1028700">
              <a:spcBef>
                <a:spcPts val="0"/>
              </a:spcBef>
            </a:pPr>
            <a:r>
              <a:rPr lang="en-US" dirty="0"/>
              <a:t>10 Coding Standards</a:t>
            </a:r>
          </a:p>
          <a:p>
            <a:pPr marL="1028700">
              <a:spcBef>
                <a:spcPts val="0"/>
              </a:spcBef>
            </a:pPr>
            <a:r>
              <a:rPr lang="en-US" dirty="0"/>
              <a:t>Encryption Policy</a:t>
            </a:r>
          </a:p>
          <a:p>
            <a:pPr marL="1028700">
              <a:spcBef>
                <a:spcPts val="0"/>
              </a:spcBef>
            </a:pPr>
            <a:r>
              <a:rPr lang="en-US" dirty="0"/>
              <a:t>Triple A</a:t>
            </a:r>
          </a:p>
          <a:p>
            <a:pPr marL="1028700">
              <a:spcBef>
                <a:spcPts val="0"/>
              </a:spcBef>
            </a:pPr>
            <a:endParaRPr lang="en-US" dirty="0"/>
          </a:p>
          <a:p>
            <a:pPr marL="1485900" lvl="1">
              <a:spcBef>
                <a:spcPts val="0"/>
              </a:spcBef>
            </a:pPr>
            <a:endParaRPr lang="en-US" dirty="0"/>
          </a:p>
          <a:p>
            <a:pPr marL="685800" lvl="0" indent="0" algn="l" rtl="0">
              <a:lnSpc>
                <a:spcPct val="90000"/>
              </a:lnSpc>
              <a:spcBef>
                <a:spcPts val="0"/>
              </a:spcBef>
              <a:spcAft>
                <a:spcPts val="0"/>
              </a:spcAft>
              <a:buSzPts val="1800"/>
              <a:buNone/>
            </a:pPr>
            <a:endParaRPr lang="en-US"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738743" y="3657599"/>
            <a:ext cx="5345331" cy="293215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7" name="Audio 46">
            <a:hlinkClick r:id="" action="ppaction://media"/>
            <a:extLst>
              <a:ext uri="{FF2B5EF4-FFF2-40B4-BE49-F238E27FC236}">
                <a16:creationId xmlns:a16="http://schemas.microsoft.com/office/drawing/2014/main" id="{8155341F-E664-D601-3EE8-49C26364B09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269"/>
    </mc:Choice>
    <mc:Fallback>
      <p:transition spd="slow" advTm="47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409500" y="2713469"/>
            <a:ext cx="2486100" cy="3657521"/>
          </a:xfrm>
          <a:prstGeom prst="rect">
            <a:avLst/>
          </a:prstGeom>
          <a:noFill/>
          <a:ln>
            <a:noFill/>
          </a:ln>
        </p:spPr>
        <p:txBody>
          <a:bodyPr spcFirstLastPara="1" wrap="square" lIns="91425" tIns="45700" rIns="91425" bIns="45700" anchor="t" anchorCtr="0">
            <a:normAutofit fontScale="85000" lnSpcReduction="20000"/>
          </a:bodyPr>
          <a:lstStyle/>
          <a:p>
            <a:pPr marL="571500">
              <a:lnSpc>
                <a:spcPct val="107916"/>
              </a:lnSpc>
              <a:spcBef>
                <a:spcPts val="0"/>
              </a:spcBef>
            </a:pPr>
            <a:r>
              <a:rPr lang="en-US" dirty="0"/>
              <a:t>Each coding standard and policy deals with varying levels of threats.</a:t>
            </a:r>
          </a:p>
          <a:p>
            <a:pPr marL="571500">
              <a:lnSpc>
                <a:spcPct val="107916"/>
              </a:lnSpc>
              <a:spcBef>
                <a:spcPts val="0"/>
              </a:spcBef>
            </a:pPr>
            <a:endParaRPr lang="en-US" dirty="0"/>
          </a:p>
          <a:p>
            <a:pPr marL="571500">
              <a:lnSpc>
                <a:spcPct val="107916"/>
              </a:lnSpc>
              <a:spcBef>
                <a:spcPts val="0"/>
              </a:spcBef>
            </a:pPr>
            <a:r>
              <a:rPr lang="en-US" dirty="0"/>
              <a:t>Automation can be a powerful tool for detecting and mitigating these threats.</a:t>
            </a:r>
            <a:endParaRPr dirty="0"/>
          </a:p>
        </p:txBody>
      </p:sp>
      <p:graphicFrame>
        <p:nvGraphicFramePr>
          <p:cNvPr id="161" name="Google Shape;161;p4" descr="Alt text required"/>
          <p:cNvGraphicFramePr/>
          <p:nvPr>
            <p:extLst>
              <p:ext uri="{D42A27DB-BD31-4B8C-83A1-F6EECF244321}">
                <p14:modId xmlns:p14="http://schemas.microsoft.com/office/powerpoint/2010/main" val="2961296307"/>
              </p:ext>
            </p:extLst>
          </p:nvPr>
        </p:nvGraphicFramePr>
        <p:xfrm>
          <a:off x="3171900" y="2561050"/>
          <a:ext cx="7835225" cy="38099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Data Value</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String Correctness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SQL Injection </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Memory Protection</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Exception</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Overflow</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Data Value</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String Correctness</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SQL Injection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Data Type</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Assertion</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Exception</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Input/Output</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cs typeface="Arial"/>
                          <a:sym typeface="Arial"/>
                        </a:rPr>
                        <a:t>OOP</a:t>
                      </a:r>
                      <a:endParaRPr sz="1400" b="0" i="0" u="none" strike="noStrike" cap="none" dirty="0">
                        <a:solidFill>
                          <a:srgbClr val="000000"/>
                        </a:solidFill>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Data Type</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Assertions</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Input/Output</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OOP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7" name="Audio 16">
            <a:hlinkClick r:id="" action="ppaction://media"/>
            <a:extLst>
              <a:ext uri="{FF2B5EF4-FFF2-40B4-BE49-F238E27FC236}">
                <a16:creationId xmlns:a16="http://schemas.microsoft.com/office/drawing/2014/main" id="{62AD95FD-7F0F-71E5-9D09-796558E5EFF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955"/>
    </mc:Choice>
    <mc:Fallback>
      <p:transition spd="slow" advTm="28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389964" y="2463501"/>
            <a:ext cx="10820400" cy="4024125"/>
          </a:xfrm>
          <a:prstGeom prst="rect">
            <a:avLst/>
          </a:prstGeom>
          <a:noFill/>
          <a:ln>
            <a:noFill/>
          </a:ln>
        </p:spPr>
        <p:txBody>
          <a:bodyPr spcFirstLastPara="1" wrap="square" lIns="91425" tIns="45700" rIns="91425" bIns="45700" anchor="t" anchorCtr="0">
            <a:normAutofit fontScale="92500" lnSpcReduction="10000"/>
          </a:bodyPr>
          <a:lstStyle/>
          <a:p>
            <a:pPr>
              <a:buNone/>
            </a:pPr>
            <a:r>
              <a:rPr lang="en-US" dirty="0"/>
              <a:t>1. Validate Input Data </a:t>
            </a:r>
          </a:p>
          <a:p>
            <a:pPr>
              <a:buNone/>
            </a:pPr>
            <a:r>
              <a:rPr lang="en-US" dirty="0"/>
              <a:t>2. Heed Compiler Warnings </a:t>
            </a:r>
          </a:p>
          <a:p>
            <a:pPr>
              <a:buNone/>
            </a:pPr>
            <a:r>
              <a:rPr lang="en-US" dirty="0"/>
              <a:t>3. Architect and Design for Security Policies </a:t>
            </a:r>
          </a:p>
          <a:p>
            <a:pPr>
              <a:buNone/>
            </a:pPr>
            <a:r>
              <a:rPr lang="en-US" dirty="0"/>
              <a:t>4. Keep It Simple </a:t>
            </a:r>
          </a:p>
          <a:p>
            <a:pPr>
              <a:buNone/>
            </a:pPr>
            <a:r>
              <a:rPr lang="en-US" dirty="0"/>
              <a:t>5. Default Deny </a:t>
            </a:r>
          </a:p>
          <a:p>
            <a:pPr>
              <a:buNone/>
            </a:pPr>
            <a:r>
              <a:rPr lang="en-US" dirty="0"/>
              <a:t>6. Adhere to the Principle of Least Privilege </a:t>
            </a:r>
          </a:p>
          <a:p>
            <a:pPr>
              <a:buNone/>
            </a:pPr>
            <a:r>
              <a:rPr lang="en-US" dirty="0"/>
              <a:t>7. Sanitize Data Sent to Other Systems </a:t>
            </a:r>
          </a:p>
          <a:p>
            <a:pPr>
              <a:buNone/>
            </a:pPr>
            <a:r>
              <a:rPr lang="en-US" dirty="0"/>
              <a:t>8. Practice Defense in Depth </a:t>
            </a:r>
          </a:p>
          <a:p>
            <a:pPr>
              <a:buNone/>
            </a:pPr>
            <a:r>
              <a:rPr lang="en-US" dirty="0"/>
              <a:t>9. Use Effective Quality Assurance Techniques </a:t>
            </a:r>
          </a:p>
          <a:p>
            <a:pPr marL="114300" indent="0">
              <a:buNone/>
            </a:pPr>
            <a:r>
              <a:rPr lang="en-US" dirty="0"/>
              <a:t>10. Adopt a Secure Coding Standard </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484828EA-BD56-57C7-F027-DA9E8D0EA82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375"/>
    </mc:Choice>
    <mc:Fallback>
      <p:transition spd="slow" advTm="104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a:buNone/>
            </a:pPr>
            <a:r>
              <a:rPr lang="en-US" dirty="0"/>
              <a:t>1. Data Type </a:t>
            </a:r>
          </a:p>
          <a:p>
            <a:pPr>
              <a:buNone/>
            </a:pPr>
            <a:r>
              <a:rPr lang="en-US" dirty="0"/>
              <a:t>2. Data Value </a:t>
            </a:r>
          </a:p>
          <a:p>
            <a:pPr>
              <a:buNone/>
            </a:pPr>
            <a:r>
              <a:rPr lang="en-US" dirty="0"/>
              <a:t>3. String Correctness </a:t>
            </a:r>
          </a:p>
          <a:p>
            <a:pPr>
              <a:buNone/>
            </a:pPr>
            <a:r>
              <a:rPr lang="en-US" dirty="0"/>
              <a:t>4. SQL Injections </a:t>
            </a:r>
          </a:p>
          <a:p>
            <a:pPr>
              <a:buNone/>
            </a:pPr>
            <a:r>
              <a:rPr lang="en-US" dirty="0"/>
              <a:t>5. Memory Protection </a:t>
            </a:r>
          </a:p>
          <a:p>
            <a:pPr>
              <a:buNone/>
            </a:pPr>
            <a:r>
              <a:rPr lang="en-US" dirty="0"/>
              <a:t>6. Assertions </a:t>
            </a:r>
          </a:p>
          <a:p>
            <a:pPr>
              <a:buNone/>
            </a:pPr>
            <a:r>
              <a:rPr lang="en-US" dirty="0"/>
              <a:t>7. Exceptions </a:t>
            </a:r>
          </a:p>
          <a:p>
            <a:pPr>
              <a:buNone/>
            </a:pPr>
            <a:r>
              <a:rPr lang="en-US" dirty="0"/>
              <a:t>8. Input/Output </a:t>
            </a:r>
          </a:p>
          <a:p>
            <a:pPr>
              <a:buNone/>
            </a:pPr>
            <a:r>
              <a:rPr lang="en-US" dirty="0"/>
              <a:t>9. Overflow </a:t>
            </a:r>
          </a:p>
          <a:p>
            <a:pPr marL="114300" indent="0">
              <a:buNone/>
            </a:pPr>
            <a:r>
              <a:rPr lang="en-US" dirty="0"/>
              <a:t>10. Object Oriented Programming </a:t>
            </a:r>
          </a:p>
          <a:p>
            <a:pPr marL="228600" lvl="0" indent="-228600" algn="l" rtl="0">
              <a:lnSpc>
                <a:spcPct val="90000"/>
              </a:lnSpc>
              <a:spcBef>
                <a:spcPts val="0"/>
              </a:spcBef>
              <a:spcAft>
                <a:spcPts val="0"/>
              </a:spcAft>
              <a:buClr>
                <a:schemeClr val="lt1"/>
              </a:buClr>
              <a:buSzPts val="2000"/>
              <a:buChar char="•"/>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B2863458-701E-0F5C-FB51-1956CE33CD0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0270"/>
    </mc:Choice>
    <mc:Fallback>
      <p:transition spd="slow" advTm="100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lang="en-US" sz="18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400" dirty="0">
                <a:effectLst/>
                <a:latin typeface="Calibri" panose="020F0502020204030204" pitchFamily="34" charset="0"/>
                <a:ea typeface="Calibri" panose="020F0502020204030204" pitchFamily="34" charset="0"/>
              </a:rPr>
              <a:t>Encryption at rest refers to securing data when it is stored in a database or a server. Stored data must be encrypted using secure and widely accepted methods such as Advanced Encryption Standard (AES) or Rivest–Shamir–Adleman (RSA) encryption to ensure confidentiality and prevent unauthorized access. </a:t>
            </a:r>
          </a:p>
          <a:p>
            <a:pPr marL="228600" lvl="0" indent="-228600" algn="l" rtl="0">
              <a:lnSpc>
                <a:spcPct val="90000"/>
              </a:lnSpc>
              <a:spcBef>
                <a:spcPts val="0"/>
              </a:spcBef>
              <a:spcAft>
                <a:spcPts val="0"/>
              </a:spcAft>
              <a:buClr>
                <a:schemeClr val="lt1"/>
              </a:buClr>
              <a:buSzPts val="2000"/>
              <a:buChar char="•"/>
            </a:pPr>
            <a:endParaRPr lang="en-US" sz="24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400" dirty="0">
                <a:effectLst/>
                <a:latin typeface="Calibri" panose="020F0502020204030204" pitchFamily="34" charset="0"/>
                <a:ea typeface="Calibri" panose="020F0502020204030204" pitchFamily="34" charset="0"/>
              </a:rPr>
              <a:t>Encryption in flight refers to the practice of securing data while it is being transmitted between systems, such as between a client and a server. </a:t>
            </a:r>
          </a:p>
          <a:p>
            <a:pPr marL="228600" lvl="0" indent="-228600" algn="l" rtl="0">
              <a:lnSpc>
                <a:spcPct val="90000"/>
              </a:lnSpc>
              <a:spcBef>
                <a:spcPts val="0"/>
              </a:spcBef>
              <a:spcAft>
                <a:spcPts val="0"/>
              </a:spcAft>
              <a:buClr>
                <a:schemeClr val="lt1"/>
              </a:buClr>
              <a:buSzPts val="2000"/>
              <a:buChar char="•"/>
            </a:pPr>
            <a:endParaRPr lang="en-US" sz="24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400" dirty="0">
                <a:effectLst/>
                <a:latin typeface="Calibri" panose="020F0502020204030204" pitchFamily="34" charset="0"/>
                <a:ea typeface="Calibri" panose="020F0502020204030204" pitchFamily="34" charset="0"/>
              </a:rPr>
              <a:t>Encryption in use refers to the protection of data while it is being processed, such as when it is being accessed, read, updated, etc. </a:t>
            </a:r>
            <a:endParaRPr sz="24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4" name="Audio 23">
            <a:hlinkClick r:id="" action="ppaction://media"/>
            <a:extLst>
              <a:ext uri="{FF2B5EF4-FFF2-40B4-BE49-F238E27FC236}">
                <a16:creationId xmlns:a16="http://schemas.microsoft.com/office/drawing/2014/main" id="{6FEDD6F8-24EF-0A53-51D1-D0CE961CD19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054"/>
    </mc:Choice>
    <mc:Fallback>
      <p:transition spd="slow" advTm="71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Authentication is the process of verifying a user’s identity using credentials such as a username and password, biometrics, or other forms of identification. </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 is the process of determining what actions a user is permitted to perform within a system after their identity has been authenticated.</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involves monitoring and recording user activity within a system. It captures details such as login times, accessed URLs, IP-based location data, and the services used by each user. </a:t>
            </a:r>
            <a:endParaRPr sz="24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D4E9DAFD-9C02-CA43-5BA4-15276130271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209"/>
    </mc:Choice>
    <mc:Fallback>
      <p:transition spd="slow" advTm="47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Positive Test: </a:t>
            </a:r>
            <a:r>
              <a:rPr lang="en-US" dirty="0" err="1"/>
              <a:t>ResizeDecreaseCollection</a:t>
            </a:r>
            <a:r>
              <a:rPr lang="en-US" dirty="0"/>
              <a:t>:</a:t>
            </a:r>
          </a:p>
          <a:p>
            <a:pPr marL="0" indent="0">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Tests that resizing a collection of size 10 down to 5 correctly reduces its size.</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ED45763-F5D7-5F72-1579-5BE7EE9F709D}"/>
              </a:ext>
            </a:extLst>
          </p:cNvPr>
          <p:cNvPicPr>
            <a:picLocks noChangeAspect="1"/>
          </p:cNvPicPr>
          <p:nvPr/>
        </p:nvPicPr>
        <p:blipFill>
          <a:blip r:embed="rId7"/>
          <a:stretch>
            <a:fillRect/>
          </a:stretch>
        </p:blipFill>
        <p:spPr>
          <a:xfrm>
            <a:off x="2209689" y="3265508"/>
            <a:ext cx="7062205" cy="2175018"/>
          </a:xfrm>
          <a:prstGeom prst="rect">
            <a:avLst/>
          </a:prstGeom>
        </p:spPr>
      </p:pic>
      <p:pic>
        <p:nvPicPr>
          <p:cNvPr id="30" name="Audio 29">
            <a:hlinkClick r:id="" action="ppaction://media"/>
            <a:extLst>
              <a:ext uri="{FF2B5EF4-FFF2-40B4-BE49-F238E27FC236}">
                <a16:creationId xmlns:a16="http://schemas.microsoft.com/office/drawing/2014/main" id="{F5BFEE0F-06FF-3F85-C175-C76246E6014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783"/>
    </mc:Choice>
    <mc:Fallback>
      <p:transition spd="slow" advTm="41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2898-55C8-579A-2ED8-59DA4550B54F}"/>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B76DD44B-D257-62BE-000B-A8CD4554E6E9}"/>
              </a:ext>
            </a:extLst>
          </p:cNvPr>
          <p:cNvSpPr>
            <a:spLocks noGrp="1"/>
          </p:cNvSpPr>
          <p:nvPr>
            <p:ph type="body" idx="1"/>
          </p:nvPr>
        </p:nvSpPr>
        <p:spPr/>
        <p:txBody>
          <a:bodyPr/>
          <a:lstStyle/>
          <a:p>
            <a:r>
              <a:rPr lang="en-US" dirty="0"/>
              <a:t>Positive Test: </a:t>
            </a:r>
            <a:r>
              <a:rPr lang="en-US" dirty="0" err="1"/>
              <a:t>ReserveIncreasesCapacityNotSize</a:t>
            </a:r>
            <a:r>
              <a:rPr lang="en-US" dirty="0"/>
              <a:t> </a:t>
            </a: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Tests that reserving more capacity increases capacity() but does not increase size().</a:t>
            </a:r>
          </a:p>
          <a:p>
            <a:pPr marL="114300" indent="0">
              <a:buNone/>
            </a:pPr>
            <a:r>
              <a:rPr lang="en-US" dirty="0"/>
              <a:t> </a:t>
            </a:r>
          </a:p>
          <a:p>
            <a:endParaRPr lang="en-US" dirty="0"/>
          </a:p>
        </p:txBody>
      </p:sp>
      <p:pic>
        <p:nvPicPr>
          <p:cNvPr id="5" name="Picture 4">
            <a:extLst>
              <a:ext uri="{FF2B5EF4-FFF2-40B4-BE49-F238E27FC236}">
                <a16:creationId xmlns:a16="http://schemas.microsoft.com/office/drawing/2014/main" id="{D5162036-0314-915D-422D-AE03AC80663E}"/>
              </a:ext>
            </a:extLst>
          </p:cNvPr>
          <p:cNvPicPr>
            <a:picLocks noChangeAspect="1"/>
          </p:cNvPicPr>
          <p:nvPr/>
        </p:nvPicPr>
        <p:blipFill>
          <a:blip r:embed="rId5"/>
          <a:stretch>
            <a:fillRect/>
          </a:stretch>
        </p:blipFill>
        <p:spPr>
          <a:xfrm>
            <a:off x="1623305" y="3573228"/>
            <a:ext cx="8702794" cy="1950889"/>
          </a:xfrm>
          <a:prstGeom prst="rect">
            <a:avLst/>
          </a:prstGeom>
        </p:spPr>
      </p:pic>
      <p:pic>
        <p:nvPicPr>
          <p:cNvPr id="32" name="Audio 31">
            <a:hlinkClick r:id="" action="ppaction://media"/>
            <a:extLst>
              <a:ext uri="{FF2B5EF4-FFF2-40B4-BE49-F238E27FC236}">
                <a16:creationId xmlns:a16="http://schemas.microsoft.com/office/drawing/2014/main" id="{33CDA000-EEDF-7CD1-AC08-D6FF2A730DA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6807570"/>
      </p:ext>
    </p:extLst>
  </p:cSld>
  <p:clrMapOvr>
    <a:masterClrMapping/>
  </p:clrMapOvr>
  <mc:AlternateContent xmlns:mc="http://schemas.openxmlformats.org/markup-compatibility/2006">
    <mc:Choice xmlns:p14="http://schemas.microsoft.com/office/powerpoint/2010/main" Requires="p14">
      <p:transition spd="slow" p14:dur="2000" advTm="13116"/>
    </mc:Choice>
    <mc:Fallback>
      <p:transition spd="slow" advTm="13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purl.org/dc/terms/"/>
    <ds:schemaRef ds:uri="http://schemas.microsoft.com/office/2006/documentManagement/types"/>
    <ds:schemaRef ds:uri="http://purl.org/dc/elements/1.1/"/>
    <ds:schemaRef ds:uri="http://www.w3.org/XML/1998/namespace"/>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467</TotalTime>
  <Words>2298</Words>
  <Application>Microsoft Office PowerPoint</Application>
  <PresentationFormat>Widescreen</PresentationFormat>
  <Paragraphs>229</Paragraphs>
  <Slides>18</Slides>
  <Notes>17</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Aptos</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Importance of Automation</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binaya rimal</cp:lastModifiedBy>
  <cp:revision>5</cp:revision>
  <dcterms:created xsi:type="dcterms:W3CDTF">2020-08-19T17:59:24Z</dcterms:created>
  <dcterms:modified xsi:type="dcterms:W3CDTF">2025-04-21T07:09:57Z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